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0"/>
  </p:notesMasterIdLst>
  <p:sldIdLst>
    <p:sldId id="256" r:id="rId2"/>
    <p:sldId id="257" r:id="rId3"/>
    <p:sldId id="273" r:id="rId4"/>
    <p:sldId id="270" r:id="rId5"/>
    <p:sldId id="272" r:id="rId6"/>
    <p:sldId id="275" r:id="rId7"/>
    <p:sldId id="271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9" r:id="rId17"/>
    <p:sldId id="268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3CF78-3DFD-45B8-9C21-476A3779C56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ADAB-9AE9-4F95-AD24-821C26A7D0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77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5ADAB-9AE9-4F95-AD24-821C26A7D06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19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C98317-865C-4434-B7F6-93E245C58A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A6AF557-DCF4-4388-9FBA-7B4E6336834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to-jsp/" TargetMode="External"/><Relationship Id="rId2" Type="http://schemas.openxmlformats.org/officeDocument/2006/relationships/hyperlink" Target="https://www.geeksforgeeks.org/spring-boot-spring-data-jpa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688" y="5573347"/>
            <a:ext cx="3672408" cy="1265573"/>
          </a:xfrm>
        </p:spPr>
        <p:txBody>
          <a:bodyPr>
            <a:norm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Student name: Ramya  K</a:t>
            </a:r>
            <a:br>
              <a:rPr lang="en-IN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IN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Enrollment No:EBEON1122698382	</a:t>
            </a:r>
            <a:br>
              <a:rPr lang="en-IN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endParaRPr lang="en-IN" sz="16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81128"/>
            <a:ext cx="2123728" cy="1392560"/>
          </a:xfrm>
        </p:spPr>
        <p:txBody>
          <a:bodyPr>
            <a:normAutofit/>
          </a:bodyPr>
          <a:lstStyle/>
          <a:p>
            <a:r>
              <a:rPr lang="en-IN" sz="14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Trainer name:</a:t>
            </a:r>
          </a:p>
          <a:p>
            <a:r>
              <a:rPr lang="en-IN" sz="14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en-IN" sz="1400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Janani</a:t>
            </a:r>
            <a:r>
              <a:rPr lang="en-IN" sz="14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v</a:t>
            </a:r>
            <a:endParaRPr lang="en-IN" sz="14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6096" y="0"/>
            <a:ext cx="3707904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1048" y="1575046"/>
            <a:ext cx="6858000" cy="370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80728"/>
            <a:ext cx="5436096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RESTAURANT</a:t>
            </a:r>
          </a:p>
          <a:p>
            <a:pPr algn="ctr"/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MANAGEMENT</a:t>
            </a:r>
          </a:p>
          <a:p>
            <a:pPr algn="ctr"/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SYSTEM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accent2">
                  <a:lumMod val="5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80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8413" y="200121"/>
            <a:ext cx="864096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itchFamily="34" charset="0"/>
                <a:cs typeface="Arial" pitchFamily="34" charset="0"/>
              </a:rPr>
              <a:t>                                                                                                            </a:t>
            </a:r>
            <a:endParaRPr lang="en-IN" b="1" dirty="0" smtClean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IN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                </a:t>
            </a:r>
          </a:p>
          <a:p>
            <a:r>
              <a:rPr lang="en-IN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JAVASCRIPT: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      </a:t>
            </a:r>
          </a:p>
          <a:p>
            <a:r>
              <a:rPr lang="en-IN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JavaScript is a scripting language that enables you to create dynamically updating content, control multimedia, animate images, and pretty much everything else.3 days ago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IN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04" y="200121"/>
            <a:ext cx="720080" cy="72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414" y="2639806"/>
            <a:ext cx="8640960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IN" b="1" dirty="0">
              <a:latin typeface="Arial" pitchFamily="34" charset="0"/>
              <a:cs typeface="Arial" pitchFamily="34" charset="0"/>
            </a:endParaRPr>
          </a:p>
          <a:p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BOOTSTRAP CSS:</a:t>
            </a:r>
          </a:p>
          <a:p>
            <a:endParaRPr lang="en-IN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IN" b="1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IN" dirty="0">
                <a:latin typeface="Arial" pitchFamily="34" charset="0"/>
                <a:cs typeface="Arial" pitchFamily="34" charset="0"/>
              </a:rPr>
              <a:t>Bootstrap is </a:t>
            </a:r>
            <a:r>
              <a:rPr lang="en-IN" b="1" dirty="0">
                <a:latin typeface="Arial" pitchFamily="34" charset="0"/>
                <a:cs typeface="Arial" pitchFamily="34" charset="0"/>
              </a:rPr>
              <a:t>a free front-end framework for faster and easier web development</a:t>
            </a:r>
            <a:r>
              <a:rPr lang="en-IN" dirty="0">
                <a:latin typeface="Arial" pitchFamily="34" charset="0"/>
                <a:cs typeface="Arial" pitchFamily="34" charset="0"/>
              </a:rPr>
              <a:t>. Bootstrap includes HTML and CSS based design templates for typography, forms, buttons, tables, navigation, modals, image carousels and many other, as well as optional JavaScript plugins</a:t>
            </a:r>
            <a:endParaRPr lang="en-IN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52936"/>
            <a:ext cx="939873" cy="8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1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9550"/>
            <a:ext cx="8712968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  <p:sp>
        <p:nvSpPr>
          <p:cNvPr id="3" name="TextBox 2"/>
          <p:cNvSpPr txBox="1"/>
          <p:nvPr/>
        </p:nvSpPr>
        <p:spPr>
          <a:xfrm>
            <a:off x="395536" y="2708920"/>
            <a:ext cx="856895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>
            <a:bevelT/>
            <a:extrusionClr>
              <a:schemeClr val="accent3">
                <a:lumMod val="20000"/>
                <a:lumOff val="80000"/>
              </a:schemeClr>
            </a:extrusionClr>
          </a:sp3d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                                            </a:t>
            </a: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</a:rPr>
              <a:t>DATABASE </a:t>
            </a:r>
          </a:p>
          <a:p>
            <a:r>
              <a:rPr lang="en-IN" sz="2000" b="1" dirty="0" smtClean="0"/>
              <a:t>MYSQL :</a:t>
            </a:r>
          </a:p>
          <a:p>
            <a:r>
              <a:rPr lang="en-IN" sz="2000" b="1" dirty="0"/>
              <a:t> </a:t>
            </a:r>
            <a:r>
              <a:rPr lang="en-IN" sz="2000" b="1" dirty="0" smtClean="0"/>
              <a:t>      </a:t>
            </a:r>
            <a:r>
              <a:rPr lang="en-US" sz="2000" dirty="0"/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MySQL is a relational database that uses structured query language. Relational databases are a type of database that uses a structure that allows us to identify and access the data in relation to another piece of data inside of the database. This format is often organized as tables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8933218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1673" y="46714"/>
            <a:ext cx="2907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Backend: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315014"/>
            <a:ext cx="863755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      </a:t>
            </a:r>
          </a:p>
          <a:p>
            <a:r>
              <a:rPr lang="en-US" dirty="0"/>
              <a:t> </a:t>
            </a:r>
            <a:r>
              <a:rPr lang="en-US" dirty="0" smtClean="0"/>
              <a:t>        Hibernate is an open source object relational mapping (ORM) tool that provides a </a:t>
            </a:r>
          </a:p>
          <a:p>
            <a:r>
              <a:rPr lang="en-US" dirty="0" smtClean="0"/>
              <a:t>framework to map object-oriented domain models to relational databases for web applications.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3068960"/>
            <a:ext cx="863755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IN" b="1" dirty="0" smtClean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US" dirty="0" smtClean="0"/>
              <a:t>Java Spring Framework (Spring Framework) is a popular, open source,</a:t>
            </a:r>
          </a:p>
          <a:p>
            <a:r>
              <a:rPr lang="en-US" dirty="0" smtClean="0"/>
              <a:t> enterprise-level framework for creating standalone, production-grade applications that </a:t>
            </a:r>
          </a:p>
          <a:p>
            <a:r>
              <a:rPr lang="en-US" dirty="0" smtClean="0"/>
              <a:t>run on the Java Virtual Machine (JVM).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3" y="2792342"/>
            <a:ext cx="1390650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6" y="993089"/>
            <a:ext cx="1390650" cy="85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9488" y="1196752"/>
            <a:ext cx="125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HIBERNET: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489" y="307327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SPRING: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92695"/>
            <a:ext cx="8496944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    A RESTful API is an architectural style for an application program interface (API) </a:t>
            </a:r>
          </a:p>
          <a:p>
            <a:r>
              <a:rPr lang="en-US" dirty="0" smtClean="0"/>
              <a:t>that uses HTTP requests to access and use data.   </a:t>
            </a:r>
          </a:p>
          <a:p>
            <a:r>
              <a:rPr lang="en-US" dirty="0" smtClean="0"/>
              <a:t>    That data can be used to GET, PUT, POST and DELETE data types, which refers to </a:t>
            </a:r>
          </a:p>
          <a:p>
            <a:r>
              <a:rPr lang="en-US" dirty="0" smtClean="0"/>
              <a:t>the reading, updating, creating and deleting of operations concerning resources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1974" y="3250963"/>
            <a:ext cx="8576490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    </a:t>
            </a:r>
          </a:p>
          <a:p>
            <a:r>
              <a:rPr lang="en-IN" dirty="0"/>
              <a:t> </a:t>
            </a:r>
            <a:r>
              <a:rPr lang="en-IN" dirty="0" smtClean="0"/>
              <a:t>    </a:t>
            </a:r>
            <a:r>
              <a:rPr lang="en-US" dirty="0" smtClean="0"/>
              <a:t>Java is a high-level, class-based, object-oriented programming language that is designed to have as few implementation dependencies as possible. It is a general-purpose programming language intended to let programmers write once, run anywhere (WORA)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78789" y="548680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REST API :</a:t>
            </a:r>
          </a:p>
          <a:p>
            <a:pPr algn="ctr"/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39552" y="290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 </a:t>
            </a:r>
          </a:p>
          <a:p>
            <a:pPr algn="ctr"/>
            <a:endParaRPr lang="en-US" b="1" dirty="0" smtClean="0"/>
          </a:p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84977" y="2968134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JAVA</a:t>
            </a:r>
            <a:r>
              <a:rPr lang="en-IN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2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1520" y="2055084"/>
            <a:ext cx="3960440" cy="19442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CC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4905143" y="1977360"/>
            <a:ext cx="2808312" cy="20675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66CC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Can 3"/>
          <p:cNvSpPr/>
          <p:nvPr/>
        </p:nvSpPr>
        <p:spPr>
          <a:xfrm>
            <a:off x="8248111" y="2415124"/>
            <a:ext cx="648072" cy="122413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DB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mysql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413" y="2597258"/>
            <a:ext cx="93610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Router</a:t>
            </a:r>
            <a:endParaRPr lang="en-IN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480119" y="2535138"/>
            <a:ext cx="1008112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Component</a:t>
            </a:r>
            <a:endParaRPr lang="en-IN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982728" y="2531871"/>
            <a:ext cx="1152128" cy="693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Spring</a:t>
            </a:r>
          </a:p>
          <a:p>
            <a:pPr algn="ctr"/>
            <a:r>
              <a:rPr lang="en-US" sz="1200" dirty="0" smtClean="0"/>
              <a:t>restController</a:t>
            </a:r>
            <a:endParaRPr lang="en-IN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6583785" y="2394971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Spring data JPA</a:t>
            </a:r>
            <a:endParaRPr lang="en-IN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2627784" y="2564138"/>
            <a:ext cx="757516" cy="57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  <a:endParaRPr lang="en-IN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480118" y="1110945"/>
            <a:ext cx="127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3518658" y="2510555"/>
            <a:ext cx="576064" cy="600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HTTP</a:t>
            </a:r>
            <a:endParaRPr lang="en-IN" sz="1100" dirty="0"/>
          </a:p>
        </p:txBody>
      </p:sp>
      <p:sp>
        <p:nvSpPr>
          <p:cNvPr id="12" name="Rounded Rectangle 11"/>
          <p:cNvSpPr/>
          <p:nvPr/>
        </p:nvSpPr>
        <p:spPr>
          <a:xfrm>
            <a:off x="5548186" y="3544504"/>
            <a:ext cx="1510480" cy="311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623654" y="111094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600893" y="204579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Angular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623654" y="2052111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boot</a:t>
            </a:r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4222638" y="3118470"/>
            <a:ext cx="645339" cy="25664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Left Arrow 16"/>
          <p:cNvSpPr/>
          <p:nvPr/>
        </p:nvSpPr>
        <p:spPr>
          <a:xfrm>
            <a:off x="4211959" y="2406137"/>
            <a:ext cx="645339" cy="2088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Left Arrow 17"/>
          <p:cNvSpPr/>
          <p:nvPr/>
        </p:nvSpPr>
        <p:spPr>
          <a:xfrm>
            <a:off x="7676215" y="2728568"/>
            <a:ext cx="568119" cy="16442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>
            <a:off x="7713455" y="3289165"/>
            <a:ext cx="568119" cy="17190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58652" y="10305"/>
            <a:ext cx="7626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ARCHITECTURE DIAGRAM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6860" y="1654194"/>
            <a:ext cx="146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 origin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97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26" y="692696"/>
            <a:ext cx="7520940" cy="548640"/>
          </a:xfrm>
        </p:spPr>
        <p:txBody>
          <a:bodyPr/>
          <a:lstStyle/>
          <a:p>
            <a:r>
              <a:rPr lang="en-US" dirty="0" smtClean="0"/>
              <a:t>Backend Flow (Spring boot):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23528" y="1628800"/>
            <a:ext cx="84249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What happened when the spring boot application run? …. </a:t>
            </a:r>
          </a:p>
          <a:p>
            <a:r>
              <a:rPr lang="en-US" dirty="0"/>
              <a:t> </a:t>
            </a:r>
            <a:r>
              <a:rPr lang="en-US" dirty="0" smtClean="0"/>
              <a:t>    If you click run spring boot application . The main </a:t>
            </a:r>
            <a:r>
              <a:rPr lang="en-US" dirty="0"/>
              <a:t>application context is kicked off which in turn searches for the classes annotated with </a:t>
            </a:r>
            <a:r>
              <a:rPr lang="en-US" b="1" dirty="0" smtClean="0"/>
              <a:t>@Configuration</a:t>
            </a:r>
            <a:r>
              <a:rPr lang="en-US" dirty="0" smtClean="0"/>
              <a:t>, initializes </a:t>
            </a:r>
            <a:r>
              <a:rPr lang="en-US" dirty="0"/>
              <a:t>all the declared beans in those configuration classes, and based upon the scope of those beans, stores those beans in JVM, specifically in a space inside JVM which is known as </a:t>
            </a:r>
            <a:r>
              <a:rPr lang="en-US" b="1" dirty="0"/>
              <a:t>IOC container</a:t>
            </a:r>
            <a:r>
              <a:rPr lang="en-US" dirty="0"/>
              <a:t>. After the creation of all the beans, automatically configures the dispatcher servlet and registers the default handler mappings, </a:t>
            </a:r>
            <a:r>
              <a:rPr lang="en-US" dirty="0" smtClean="0"/>
              <a:t>message Converts</a:t>
            </a:r>
            <a:r>
              <a:rPr lang="en-US" dirty="0"/>
              <a:t>, and all other basic things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spring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boot supports three embedded servers:- 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                    Tomcat </a:t>
            </a:r>
            <a:r>
              <a:rPr lang="en-US" dirty="0"/>
              <a:t>(default), Jetty and Undertow.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86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76672"/>
            <a:ext cx="792088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Explanation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dirty="0" smtClean="0"/>
              <a:t>  The </a:t>
            </a:r>
            <a:r>
              <a:rPr lang="en-US" dirty="0"/>
              <a:t>Client makes an </a:t>
            </a:r>
            <a:r>
              <a:rPr lang="en-US" b="1" dirty="0"/>
              <a:t>HTTP</a:t>
            </a:r>
            <a:r>
              <a:rPr lang="en-US" dirty="0"/>
              <a:t> request(GET, PUT, POST, etc.)</a:t>
            </a:r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 The </a:t>
            </a:r>
            <a:r>
              <a:rPr lang="en-US" dirty="0"/>
              <a:t>HTTP request is forwarded to the </a:t>
            </a:r>
            <a:r>
              <a:rPr lang="en-US" b="1" dirty="0"/>
              <a:t>Controller</a:t>
            </a:r>
            <a:r>
              <a:rPr lang="en-US" dirty="0"/>
              <a:t>. The controller maps the request. It processes the handles and calls the server logic.</a:t>
            </a:r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dirty="0" smtClean="0"/>
              <a:t>  The </a:t>
            </a:r>
            <a:r>
              <a:rPr lang="en-US" dirty="0"/>
              <a:t>business logic is performed in the </a:t>
            </a:r>
            <a:r>
              <a:rPr lang="en-US" b="1" dirty="0"/>
              <a:t>Service layer</a:t>
            </a:r>
            <a:r>
              <a:rPr lang="en-US" dirty="0"/>
              <a:t>. The spring boot performs all the logic over the data of the database which is mapped to the spring boot model class through </a:t>
            </a:r>
            <a:r>
              <a:rPr lang="en-US" u="sng" dirty="0">
                <a:hlinkClick r:id="rId2"/>
              </a:rPr>
              <a:t>Java Persistence Library</a:t>
            </a:r>
            <a:r>
              <a:rPr lang="en-US" dirty="0"/>
              <a:t>(</a:t>
            </a:r>
            <a:r>
              <a:rPr lang="en-US" b="1" dirty="0"/>
              <a:t>JPA</a:t>
            </a:r>
            <a:r>
              <a:rPr lang="en-US" dirty="0"/>
              <a:t>).</a:t>
            </a:r>
          </a:p>
          <a:p>
            <a:pPr marL="285750" indent="-285750" fontAlgn="base">
              <a:buFont typeface="Wingdings" pitchFamily="2" charset="2"/>
              <a:buChar char="v"/>
            </a:pPr>
            <a:r>
              <a:rPr lang="en-US" dirty="0" smtClean="0"/>
              <a:t>  The</a:t>
            </a:r>
            <a:r>
              <a:rPr lang="en-US" dirty="0"/>
              <a:t> </a:t>
            </a:r>
            <a:r>
              <a:rPr lang="en-US" u="sng" dirty="0">
                <a:hlinkClick r:id="rId3"/>
              </a:rPr>
              <a:t>JSP</a:t>
            </a:r>
            <a:r>
              <a:rPr lang="en-US" dirty="0"/>
              <a:t> page is returned as Response from the controller.</a:t>
            </a:r>
          </a:p>
        </p:txBody>
      </p:sp>
    </p:spTree>
    <p:extLst>
      <p:ext uri="{BB962C8B-B14F-4D97-AF65-F5344CB8AC3E}">
        <p14:creationId xmlns:p14="http://schemas.microsoft.com/office/powerpoint/2010/main" val="1632744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flow(Angular):-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5382" y="1052736"/>
            <a:ext cx="85689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Tool used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Using </a:t>
            </a:r>
            <a:r>
              <a:rPr lang="en-US" dirty="0"/>
              <a:t>Angular we have done Frontend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Explanation: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   Before </a:t>
            </a:r>
            <a:r>
              <a:rPr lang="en-US" dirty="0"/>
              <a:t>Starting the Angular server we have to run Spring Boot Application.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use auth guard services,session storage for login to store username,app routing to give path for all the subcomponents.</a:t>
            </a:r>
            <a:r>
              <a:rPr lang="en-US" dirty="0" smtClean="0"/>
              <a:t>          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    When </a:t>
            </a:r>
            <a:r>
              <a:rPr lang="en-US" dirty="0"/>
              <a:t>the server is Started in Angular first it comes into index.html. In index.html there is an App root it went </a:t>
            </a:r>
            <a:r>
              <a:rPr lang="en-US" dirty="0" smtClean="0"/>
              <a:t>to </a:t>
            </a:r>
            <a:r>
              <a:rPr lang="en-US" dirty="0"/>
              <a:t>app module and </a:t>
            </a:r>
            <a:endParaRPr lang="en-US" dirty="0" smtClean="0"/>
          </a:p>
          <a:p>
            <a:r>
              <a:rPr lang="en-US" dirty="0" smtClean="0"/>
              <a:t>app </a:t>
            </a:r>
            <a:r>
              <a:rPr lang="en-US" dirty="0"/>
              <a:t>Component . ts(app .component . html , app .component .css</a:t>
            </a:r>
            <a:r>
              <a:rPr lang="en-US" dirty="0" smtClean="0"/>
              <a:t>) and then it goes to app.routing.module.ts(path is given for all the sub components).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        After </a:t>
            </a:r>
            <a:r>
              <a:rPr lang="en-US" dirty="0"/>
              <a:t>that we have </a:t>
            </a:r>
            <a:r>
              <a:rPr lang="en-US" dirty="0" smtClean="0"/>
              <a:t>to create </a:t>
            </a:r>
            <a:r>
              <a:rPr lang="en-US" dirty="0"/>
              <a:t>Subcomponent like create.update,list,view,login,logout,feedback,homepage,etc</a:t>
            </a:r>
            <a:r>
              <a:rPr lang="en-US" dirty="0" smtClean="0"/>
              <a:t>….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         By </a:t>
            </a:r>
            <a:r>
              <a:rPr lang="en-US" dirty="0"/>
              <a:t>Using these subcomponent there is service class in that we have to give base Url to connect backend Using </a:t>
            </a:r>
            <a:r>
              <a:rPr lang="en-US" dirty="0" smtClean="0"/>
              <a:t>@crossorgin </a:t>
            </a:r>
            <a:r>
              <a:rPr lang="en-US" dirty="0"/>
              <a:t>annotation in service class.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7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06780" y="1196756"/>
            <a:ext cx="5650992" cy="1610365"/>
          </a:xfrm>
        </p:spPr>
        <p:txBody>
          <a:bodyPr/>
          <a:lstStyle/>
          <a:p>
            <a:r>
              <a:rPr lang="en-IN" sz="5400" dirty="0" smtClean="0">
                <a:solidFill>
                  <a:schemeClr val="accent2">
                    <a:lumMod val="75000"/>
                  </a:schemeClr>
                </a:solidFill>
              </a:rPr>
              <a:t>THANK   YOU…….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3893">
            <a:off x="445665" y="782378"/>
            <a:ext cx="2604908" cy="19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5760640" cy="581744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3048"/>
            <a:ext cx="2857500" cy="183955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0"/>
            <a:ext cx="4219498" cy="5085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197" y="880669"/>
            <a:ext cx="41044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we will learn about how to develop a  full stack web application that is basic </a:t>
            </a:r>
            <a:r>
              <a:rPr lang="en-IN" dirty="0" err="1" smtClean="0"/>
              <a:t>Swiggy</a:t>
            </a:r>
            <a:r>
              <a:rPr lang="en-IN" dirty="0" smtClean="0"/>
              <a:t> restaurant management Application using Angular 10 and Spring Boot.</a:t>
            </a:r>
          </a:p>
          <a:p>
            <a:endParaRPr lang="en-IN" dirty="0" smtClean="0"/>
          </a:p>
          <a:p>
            <a:r>
              <a:rPr lang="en-IN" b="1" dirty="0" smtClean="0"/>
              <a:t>We developed  some  features</a:t>
            </a:r>
            <a:r>
              <a:rPr lang="en-IN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Create Restaurant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List of Restaurant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Update restaurant details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Delete Restaurant details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View Restaurant detail</a:t>
            </a:r>
            <a:r>
              <a:rPr lang="en-IN" sz="1400" dirty="0" smtClean="0"/>
              <a:t>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Search restaurant using restaurant name.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Filter veg and </a:t>
            </a:r>
            <a:r>
              <a:rPr lang="en-IN" dirty="0" err="1" smtClean="0"/>
              <a:t>nonveg</a:t>
            </a:r>
            <a:r>
              <a:rPr lang="en-IN" dirty="0" smtClean="0"/>
              <a:t> restaurant list.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65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 REFERENCE: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4" t="27980" r="41811" b="19027"/>
          <a:stretch/>
        </p:blipFill>
        <p:spPr>
          <a:xfrm>
            <a:off x="1979712" y="1628800"/>
            <a:ext cx="4824536" cy="3240360"/>
          </a:xfrm>
        </p:spPr>
      </p:pic>
      <p:sp>
        <p:nvSpPr>
          <p:cNvPr id="5" name="TextBox 4"/>
          <p:cNvSpPr txBox="1"/>
          <p:nvPr/>
        </p:nvSpPr>
        <p:spPr>
          <a:xfrm>
            <a:off x="3203848" y="1186015"/>
            <a:ext cx="20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Create  Restaurant: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06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1117" r="29660" b="19409"/>
          <a:stretch/>
        </p:blipFill>
        <p:spPr>
          <a:xfrm>
            <a:off x="251520" y="1340768"/>
            <a:ext cx="8568952" cy="3744416"/>
          </a:xfrm>
        </p:spPr>
      </p:pic>
      <p:sp>
        <p:nvSpPr>
          <p:cNvPr id="7" name="TextBox 6"/>
          <p:cNvSpPr txBox="1"/>
          <p:nvPr/>
        </p:nvSpPr>
        <p:spPr>
          <a:xfrm>
            <a:off x="395536" y="864112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Update  Restaurant: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63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t="36402" r="31493" b="20878"/>
          <a:stretch/>
        </p:blipFill>
        <p:spPr>
          <a:xfrm>
            <a:off x="544232" y="1556792"/>
            <a:ext cx="7488832" cy="309634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1088" y="836712"/>
            <a:ext cx="7520940" cy="3579849"/>
          </a:xfrm>
        </p:spPr>
        <p:txBody>
          <a:bodyPr/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Restaurant List: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0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13619"/>
            <a:ext cx="3519647" cy="357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64904"/>
            <a:ext cx="4455170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06233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052736"/>
            <a:ext cx="4181088" cy="54864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VIEW Restaurant: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30871" r="43235" b="19898"/>
          <a:stretch/>
        </p:blipFill>
        <p:spPr>
          <a:xfrm>
            <a:off x="467544" y="1700808"/>
            <a:ext cx="3888432" cy="26618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" t="34620" r="33899" b="24429"/>
          <a:stretch/>
        </p:blipFill>
        <p:spPr>
          <a:xfrm>
            <a:off x="4788024" y="1916832"/>
            <a:ext cx="4104456" cy="1950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1400" y="980728"/>
            <a:ext cx="31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Search Restaurant: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51" y="4926091"/>
            <a:ext cx="2952328" cy="1909579"/>
          </a:xfrm>
          <a:prstGeom prst="rect">
            <a:avLst/>
          </a:prstGeom>
          <a:effectLst>
            <a:outerShdw blurRad="1092200" dist="1308100" dir="10980000" sx="40000" sy="40000" algn="ctr" rotWithShape="0">
              <a:schemeClr val="tx1">
                <a:alpha val="43000"/>
              </a:schemeClr>
            </a:outerShdw>
            <a:reflection stA="45000" endPos="0" dir="5400000" sy="-100000" algn="bl" rotWithShape="0"/>
          </a:effectLst>
          <a:scene3d>
            <a:camera prst="orthographicFront"/>
            <a:lightRig rig="threePt" dir="t"/>
          </a:scene3d>
          <a:sp3d extrusionH="12700">
            <a:bevelT w="38100"/>
            <a:bevelB w="19050"/>
          </a:sp3d>
        </p:spPr>
      </p:pic>
      <p:sp>
        <p:nvSpPr>
          <p:cNvPr id="4" name="Rounded Rectangle 3"/>
          <p:cNvSpPr/>
          <p:nvPr/>
        </p:nvSpPr>
        <p:spPr>
          <a:xfrm>
            <a:off x="447144" y="1412776"/>
            <a:ext cx="1800200" cy="27363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 smtClean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endParaRPr lang="en-IN" sz="1200" dirty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r>
              <a:rPr lang="en-IN" sz="1400" dirty="0" smtClean="0">
                <a:solidFill>
                  <a:schemeClr val="tx1"/>
                </a:solidFill>
                <a:latin typeface="Arial Black" pitchFamily="34" charset="0"/>
              </a:rPr>
              <a:t>FRONT END</a:t>
            </a:r>
          </a:p>
          <a:p>
            <a:pPr algn="ctr"/>
            <a:endParaRPr lang="en-IN" sz="1200" dirty="0" smtClean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endParaRPr lang="en-IN" sz="1200" dirty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Berlin Sans FB" pitchFamily="34" charset="0"/>
              </a:rPr>
              <a:t>HTML</a:t>
            </a:r>
          </a:p>
          <a:p>
            <a:pPr algn="ctr"/>
            <a:endParaRPr lang="en-IN" sz="12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Berlin Sans FB" pitchFamily="34" charset="0"/>
              </a:rPr>
              <a:t>CSS</a:t>
            </a:r>
            <a:endParaRPr lang="en-IN" sz="1200" dirty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endParaRPr lang="en-IN" sz="12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Berlin Sans FB" pitchFamily="34" charset="0"/>
              </a:rPr>
              <a:t>JAVASCRIPT</a:t>
            </a:r>
            <a:endParaRPr lang="en-IN" sz="1200" dirty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endParaRPr lang="en-IN" sz="12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Berlin Sans FB" pitchFamily="34" charset="0"/>
              </a:rPr>
              <a:t>BOOTSTRAP CSS</a:t>
            </a:r>
            <a:endParaRPr lang="en-IN" sz="1200" dirty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endParaRPr lang="en-IN" sz="12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Berlin Sans FB" pitchFamily="34" charset="0"/>
              </a:rPr>
              <a:t>ANGULAR</a:t>
            </a:r>
            <a:endParaRPr lang="en-IN" sz="1200" dirty="0">
              <a:solidFill>
                <a:schemeClr val="tx1"/>
              </a:solidFill>
              <a:latin typeface="Berlin Sans FB" pitchFamily="34" charset="0"/>
            </a:endParaRPr>
          </a:p>
          <a:p>
            <a:pPr algn="ctr"/>
            <a:endParaRPr lang="en-IN" sz="1200" dirty="0" smtClean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endParaRPr lang="en-IN" sz="1200" dirty="0">
              <a:solidFill>
                <a:schemeClr val="tx1"/>
              </a:solidFill>
              <a:latin typeface="Arial Black" pitchFamily="34" charset="0"/>
            </a:endParaRPr>
          </a:p>
          <a:p>
            <a:pPr algn="ctr"/>
            <a:endParaRPr lang="en-IN" sz="12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14" y="1479544"/>
            <a:ext cx="1822450" cy="270107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30" y="1448955"/>
            <a:ext cx="1822450" cy="276225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22324" y="1676182"/>
            <a:ext cx="1223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Arial Black" pitchFamily="34" charset="0"/>
              </a:rPr>
              <a:t>BACKEND</a:t>
            </a:r>
          </a:p>
          <a:p>
            <a:endParaRPr lang="en-IN" sz="1400" dirty="0">
              <a:latin typeface="Arial Black" pitchFamily="34" charset="0"/>
            </a:endParaRPr>
          </a:p>
          <a:p>
            <a:r>
              <a:rPr lang="en-IN" sz="1400" dirty="0" smtClean="0">
                <a:latin typeface="Bell MT" pitchFamily="18" charset="0"/>
              </a:rPr>
              <a:t>JAVA</a:t>
            </a:r>
          </a:p>
          <a:p>
            <a:endParaRPr lang="en-IN" sz="1400" dirty="0">
              <a:latin typeface="Bell MT" pitchFamily="18" charset="0"/>
            </a:endParaRPr>
          </a:p>
          <a:p>
            <a:r>
              <a:rPr lang="en-IN" sz="1400" dirty="0" smtClean="0">
                <a:latin typeface="Bell MT" pitchFamily="18" charset="0"/>
              </a:rPr>
              <a:t>HIBERNATE</a:t>
            </a:r>
          </a:p>
          <a:p>
            <a:endParaRPr lang="en-IN" sz="1400" dirty="0">
              <a:latin typeface="Bell MT" pitchFamily="18" charset="0"/>
            </a:endParaRPr>
          </a:p>
          <a:p>
            <a:r>
              <a:rPr lang="en-IN" sz="1400" dirty="0" smtClean="0">
                <a:latin typeface="Bell MT" pitchFamily="18" charset="0"/>
              </a:rPr>
              <a:t>SPRING</a:t>
            </a:r>
          </a:p>
          <a:p>
            <a:endParaRPr lang="en-IN" sz="1400" dirty="0">
              <a:latin typeface="Bell MT" pitchFamily="18" charset="0"/>
            </a:endParaRPr>
          </a:p>
          <a:p>
            <a:r>
              <a:rPr lang="en-IN" sz="1400" dirty="0" smtClean="0">
                <a:latin typeface="Bell MT" pitchFamily="18" charset="0"/>
              </a:rPr>
              <a:t>REST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0869" y="1513450"/>
            <a:ext cx="12361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Arial Black" pitchFamily="34" charset="0"/>
              </a:rPr>
              <a:t>DATABASE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sz="1400" dirty="0" smtClean="0">
                <a:latin typeface="Bell MT" pitchFamily="18" charset="0"/>
              </a:rPr>
              <a:t>     MYSQL</a:t>
            </a:r>
            <a:endParaRPr lang="en-IN" sz="1400" dirty="0">
              <a:latin typeface="Bell MT" pitchFamily="18" charset="0"/>
            </a:endParaRPr>
          </a:p>
        </p:txBody>
      </p:sp>
      <p:cxnSp>
        <p:nvCxnSpPr>
          <p:cNvPr id="8" name="Straight Connector 7"/>
          <p:cNvCxnSpPr>
            <a:stCxn id="4" idx="2"/>
          </p:cNvCxnSpPr>
          <p:nvPr/>
        </p:nvCxnSpPr>
        <p:spPr>
          <a:xfrm>
            <a:off x="1347244" y="4149080"/>
            <a:ext cx="1937410" cy="77701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026" idx="2"/>
          </p:cNvCxnSpPr>
          <p:nvPr/>
        </p:nvCxnSpPr>
        <p:spPr>
          <a:xfrm>
            <a:off x="4242839" y="4180616"/>
            <a:ext cx="59038" cy="7454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27" idx="2"/>
          </p:cNvCxnSpPr>
          <p:nvPr/>
        </p:nvCxnSpPr>
        <p:spPr>
          <a:xfrm flipH="1">
            <a:off x="5580112" y="4211205"/>
            <a:ext cx="1488843" cy="71488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68079" y="260648"/>
            <a:ext cx="6614439" cy="923330"/>
          </a:xfrm>
          <a:prstGeom prst="rect">
            <a:avLst/>
          </a:prstGeom>
          <a:ln w="762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TECHNOLOGIES USED</a:t>
            </a:r>
            <a:endParaRPr lang="en-US" sz="5400" b="1" cap="all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0767" y="280067"/>
            <a:ext cx="6723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TECHNOLOGIES USED</a:t>
            </a:r>
            <a:endParaRPr lang="en-IN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0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1974" y="906979"/>
            <a:ext cx="8856984" cy="1898712"/>
          </a:xfr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HTML :</a:t>
            </a:r>
            <a:r>
              <a:rPr lang="en-US" sz="1500" b="0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           HTML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Hyper text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Markup 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Language) is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the code that is used 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to structure a web page and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its content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18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For example, content could be structured within a set of paragraphs, a list of bulleted points, or using images and data tables.</a:t>
            </a:r>
            <a:endParaRPr lang="en-IN" sz="18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07978" y="2951805"/>
            <a:ext cx="8784976" cy="1605516"/>
          </a:xfr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CSS :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228" y="260648"/>
            <a:ext cx="6428076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  FRONTEND:</a:t>
            </a:r>
            <a:endParaRPr lang="en-IN" sz="3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64" y="980728"/>
            <a:ext cx="586963" cy="505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982" y="3356992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CSS 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Cascading Style Sheets</a:t>
            </a:r>
            <a:r>
              <a:rPr lang="en-US" dirty="0">
                <a:latin typeface="Arial" pitchFamily="34" charset="0"/>
                <a:cs typeface="Arial" pitchFamily="34" charset="0"/>
              </a:rPr>
              <a:t>) is used to style and layout web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pages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for example, to alter the font, color, size, and spacing of your content, split it into multiple columns, or add animations and other decorative features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960"/>
            <a:ext cx="461027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464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1458</TotalTime>
  <Words>796</Words>
  <Application>Microsoft Office PowerPoint</Application>
  <PresentationFormat>On-screen Show (4:3)</PresentationFormat>
  <Paragraphs>140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Angles</vt:lpstr>
      <vt:lpstr>Student name: Ramya  K Enrollment No:EBEON1122698382  </vt:lpstr>
      <vt:lpstr>Overview:</vt:lpstr>
      <vt:lpstr>OUTPUT FOR REFERENCE:</vt:lpstr>
      <vt:lpstr>PowerPoint Presentation</vt:lpstr>
      <vt:lpstr>PowerPoint Presentation</vt:lpstr>
      <vt:lpstr>PowerPoint Presentation</vt:lpstr>
      <vt:lpstr>VIEW Restaurant: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 Flow (Spring boot):</vt:lpstr>
      <vt:lpstr>PowerPoint Presentation</vt:lpstr>
      <vt:lpstr>Frontend flow(Angular):-</vt:lpstr>
      <vt:lpstr>THANK   YOU…….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72</cp:revision>
  <dcterms:created xsi:type="dcterms:W3CDTF">2023-03-07T11:57:28Z</dcterms:created>
  <dcterms:modified xsi:type="dcterms:W3CDTF">2023-04-22T02:19:17Z</dcterms:modified>
</cp:coreProperties>
</file>